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1"/>
  </p:notesMasterIdLst>
  <p:handoutMasterIdLst>
    <p:handoutMasterId r:id="rId102"/>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26" r:id="rId82"/>
    <p:sldId id="1258" r:id="rId83"/>
    <p:sldId id="1227" r:id="rId84"/>
    <p:sldId id="1250" r:id="rId85"/>
    <p:sldId id="1228" r:id="rId86"/>
    <p:sldId id="1229" r:id="rId87"/>
    <p:sldId id="1230" r:id="rId88"/>
    <p:sldId id="1231" r:id="rId89"/>
    <p:sldId id="1232" r:id="rId90"/>
    <p:sldId id="1233" r:id="rId91"/>
    <p:sldId id="1107" r:id="rId92"/>
    <p:sldId id="1270" r:id="rId93"/>
    <p:sldId id="1271" r:id="rId94"/>
    <p:sldId id="1109" r:id="rId95"/>
    <p:sldId id="1108" r:id="rId96"/>
    <p:sldId id="1113" r:id="rId97"/>
    <p:sldId id="1272" r:id="rId98"/>
    <p:sldId id="1112" r:id="rId99"/>
    <p:sldId id="934" r:id="rId100"/>
  </p:sldIdLst>
  <p:sldSz cx="9144000" cy="6858000" type="screen4x3"/>
  <p:notesSz cx="7315200" cy="9601200"/>
  <p:custDataLst>
    <p:tags r:id="rId104"/>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0" autoAdjust="0"/>
    <p:restoredTop sz="94694" autoAdjust="0"/>
  </p:normalViewPr>
  <p:slideViewPr>
    <p:cSldViewPr>
      <p:cViewPr>
        <p:scale>
          <a:sx n="143" d="100"/>
          <a:sy n="143" d="100"/>
        </p:scale>
        <p:origin x="-1544" y="-368"/>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interSettings" Target="printerSettings/printerSettings1.bin"/><Relationship Id="rId104" Type="http://schemas.openxmlformats.org/officeDocument/2006/relationships/tags" Target="tags/tag1.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76</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76</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77</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78</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81</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82</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82</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83</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84</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85</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85</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86</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87</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89</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90</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91</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92</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93</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5.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3.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8.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9.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 Id="rId3"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85.png"/><Relationship Id="rId1" Type="http://schemas.openxmlformats.org/officeDocument/2006/relationships/slideLayout" Target="../slideLayouts/slideLayout6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5.xml"/><Relationship Id="rId3" Type="http://schemas.openxmlformats.org/officeDocument/2006/relationships/image" Target="../media/image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6.xml"/><Relationship Id="rId3"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0.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62.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14e6VFG"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3.png"/><Relationship Id="rId1" Type="http://schemas.openxmlformats.org/officeDocument/2006/relationships/slideLayout" Target="../slideLayouts/slideLayout62.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2.xml"/><Relationship Id="rId3" Type="http://schemas.openxmlformats.org/officeDocument/2006/relationships/image" Target="../media/image9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3.xml"/><Relationship Id="rId3"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5.xml"/><Relationship Id="rId3" Type="http://schemas.openxmlformats.org/officeDocument/2006/relationships/image" Target="../media/image9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6.xml"/><Relationship Id="rId3" Type="http://schemas.openxmlformats.org/officeDocument/2006/relationships/hyperlink" Target="http://support.brightcove.com/en/docs/brightcove-sdk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2" name="Picture 1"/>
          <p:cNvPicPr>
            <a:picLocks noChangeAspect="1"/>
          </p:cNvPicPr>
          <p:nvPr/>
        </p:nvPicPr>
        <p:blipFill>
          <a:blip r:embed="rId4"/>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5"/>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6800" y="1294459"/>
            <a:ext cx="7467600" cy="5182541"/>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26" name="Right Arrow 25"/>
          <p:cNvSpPr/>
          <p:nvPr/>
        </p:nvSpPr>
        <p:spPr bwMode="auto">
          <a:xfrm rot="11944949">
            <a:off x="11582401" y="4337358"/>
            <a:ext cx="384849" cy="330183"/>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33" name="Rectangle 32"/>
          <p:cNvSpPr/>
          <p:nvPr/>
        </p:nvSpPr>
        <p:spPr>
          <a:xfrm>
            <a:off x="2209800" y="1219200"/>
            <a:ext cx="17526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438400" y="1597968"/>
            <a:ext cx="2133600" cy="383232"/>
          </a:xfrm>
          <a:prstGeom prst="rect">
            <a:avLst/>
          </a:prstGeom>
          <a:noFill/>
        </p:spPr>
        <p:txBody>
          <a:bodyPr wrap="square" rtlCol="0">
            <a:spAutoFit/>
          </a:bodyPr>
          <a:lstStyle/>
          <a:p>
            <a:r>
              <a:rPr lang="en-US" sz="900" dirty="0" smtClean="0">
                <a:solidFill>
                  <a:srgbClr val="0088DF"/>
                </a:solidFill>
              </a:rPr>
              <a:t>Home, Media, Publishing, Advertising and Analytics modules</a:t>
            </a:r>
            <a:endParaRPr lang="en-US" sz="900" dirty="0">
              <a:solidFill>
                <a:srgbClr val="0088DF"/>
              </a:solidFill>
            </a:endParaRPr>
          </a:p>
        </p:txBody>
      </p:sp>
      <p:sp>
        <p:nvSpPr>
          <p:cNvPr id="36" name="Rectangle 35"/>
          <p:cNvSpPr/>
          <p:nvPr/>
        </p:nvSpPr>
        <p:spPr>
          <a:xfrm>
            <a:off x="5257800" y="1219200"/>
            <a:ext cx="2362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5334000" y="988368"/>
            <a:ext cx="2133600" cy="230832"/>
          </a:xfrm>
          <a:prstGeom prst="rect">
            <a:avLst/>
          </a:prstGeom>
          <a:noFill/>
        </p:spPr>
        <p:txBody>
          <a:bodyPr wrap="square" rtlCol="0">
            <a:spAutoFit/>
          </a:bodyPr>
          <a:lstStyle/>
          <a:p>
            <a:r>
              <a:rPr lang="en-US" sz="900" dirty="0" smtClean="0">
                <a:solidFill>
                  <a:srgbClr val="0088DF"/>
                </a:solidFill>
              </a:rPr>
              <a:t>User login and active account</a:t>
            </a:r>
            <a:endParaRPr lang="en-US" sz="900" dirty="0">
              <a:solidFill>
                <a:srgbClr val="0088DF"/>
              </a:solidFill>
            </a:endParaRPr>
          </a:p>
        </p:txBody>
      </p:sp>
      <p:sp>
        <p:nvSpPr>
          <p:cNvPr id="38" name="Rectangle 37"/>
          <p:cNvSpPr/>
          <p:nvPr/>
        </p:nvSpPr>
        <p:spPr>
          <a:xfrm>
            <a:off x="7772400" y="1219200"/>
            <a:ext cx="457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620000" y="988368"/>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0" name="Rectangle 39"/>
          <p:cNvSpPr/>
          <p:nvPr/>
        </p:nvSpPr>
        <p:spPr>
          <a:xfrm>
            <a:off x="6322994" y="1724785"/>
            <a:ext cx="1754206" cy="256415"/>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8077200" y="1750368"/>
            <a:ext cx="914400" cy="230832"/>
          </a:xfrm>
          <a:prstGeom prst="rect">
            <a:avLst/>
          </a:prstGeom>
          <a:noFill/>
        </p:spPr>
        <p:txBody>
          <a:bodyPr wrap="square" rtlCol="0">
            <a:spAutoFit/>
          </a:bodyPr>
          <a:lstStyle/>
          <a:p>
            <a:r>
              <a:rPr lang="en-US" sz="900" dirty="0" smtClean="0">
                <a:solidFill>
                  <a:srgbClr val="0088DF"/>
                </a:solidFill>
              </a:rPr>
              <a:t>Account menu</a:t>
            </a:r>
            <a:endParaRPr lang="en-US" sz="900" dirty="0">
              <a:solidFill>
                <a:srgbClr val="0088DF"/>
              </a:solidFill>
            </a:endParaRPr>
          </a:p>
        </p:txBody>
      </p:sp>
      <p:sp>
        <p:nvSpPr>
          <p:cNvPr id="42" name="Rectangle 41"/>
          <p:cNvSpPr/>
          <p:nvPr/>
        </p:nvSpPr>
        <p:spPr>
          <a:xfrm>
            <a:off x="5867400" y="1981200"/>
            <a:ext cx="21336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8001000" y="2526268"/>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cxnSp>
        <p:nvCxnSpPr>
          <p:cNvPr id="47" name="Straight Arrow Connector 46"/>
          <p:cNvCxnSpPr/>
          <p:nvPr/>
        </p:nvCxnSpPr>
        <p:spPr>
          <a:xfrm>
            <a:off x="914400" y="3985080"/>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04800" y="3832353"/>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dia_Module_Add_Videos.png"/>
          <p:cNvPicPr>
            <a:picLocks noChangeAspect="1"/>
          </p:cNvPicPr>
          <p:nvPr/>
        </p:nvPicPr>
        <p:blipFill>
          <a:blip r:embed="rId3"/>
          <a:stretch>
            <a:fillRect/>
          </a:stretch>
        </p:blipFill>
        <p:spPr>
          <a:xfrm>
            <a:off x="152400" y="1454149"/>
            <a:ext cx="8848635" cy="4565651"/>
          </a:xfrm>
          <a:prstGeom prst="rect">
            <a:avLst/>
          </a:prstGeom>
        </p:spPr>
      </p:pic>
      <p:sp>
        <p:nvSpPr>
          <p:cNvPr id="207874" name="Rectangle 2"/>
          <p:cNvSpPr>
            <a:spLocks noGrp="1" noChangeArrowheads="1"/>
          </p:cNvSpPr>
          <p:nvPr>
            <p:ph type="title"/>
          </p:nvPr>
        </p:nvSpPr>
        <p:spPr/>
        <p:txBody>
          <a:bodyPr anchor="t"/>
          <a:lstStyle/>
          <a:p>
            <a:pPr eaLnBrk="1" hangingPunct="1"/>
            <a:r>
              <a:rPr lang="en-US" dirty="0"/>
              <a:t>Media Module Upload</a:t>
            </a:r>
          </a:p>
        </p:txBody>
      </p:sp>
      <p:sp>
        <p:nvSpPr>
          <p:cNvPr id="9" name="Frame 8"/>
          <p:cNvSpPr/>
          <p:nvPr/>
        </p:nvSpPr>
        <p:spPr bwMode="auto">
          <a:xfrm>
            <a:off x="152400" y="5410200"/>
            <a:ext cx="762001" cy="457200"/>
          </a:xfrm>
          <a:prstGeom prst="frame">
            <a:avLst>
              <a:gd name="adj1" fmla="val 6867"/>
            </a:avLst>
          </a:prstGeom>
          <a:solidFill>
            <a:srgbClr val="0088DF"/>
          </a:solidFill>
          <a:ln w="9525" cap="flat" cmpd="sng" algn="ctr">
            <a:solidFill>
              <a:srgbClr val="0088DF"/>
            </a:solidFill>
            <a:prstDash val="solid"/>
            <a:round/>
            <a:headEnd type="none" w="med" len="med"/>
            <a:tailEnd type="none" w="med" len="med"/>
          </a:ln>
          <a:effectLst/>
        </p:spPr>
      </p:sp>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676400"/>
            <a:ext cx="8229600" cy="4297919"/>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10" name="Rectangle 3"/>
          <p:cNvSpPr>
            <a:spLocks noChangeArrowheads="1"/>
          </p:cNvSpPr>
          <p:nvPr/>
        </p:nvSpPr>
        <p:spPr bwMode="auto">
          <a:xfrm>
            <a:off x="685800" y="12954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60960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57912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6749861" y="15412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6858000" y="12954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7" name="Rectangle 3"/>
          <p:cNvSpPr txBox="1">
            <a:spLocks noChangeArrowheads="1"/>
          </p:cNvSpPr>
          <p:nvPr/>
        </p:nvSpPr>
        <p:spPr bwMode="auto">
          <a:xfrm>
            <a:off x="1219200" y="609600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402118" y="16458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9" name="AutoShape 8"/>
          <p:cNvSpPr>
            <a:spLocks noChangeArrowheads="1"/>
          </p:cNvSpPr>
          <p:nvPr/>
        </p:nvSpPr>
        <p:spPr bwMode="auto">
          <a:xfrm flipH="1">
            <a:off x="762000" y="60198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2" name="Picture 1"/>
          <p:cNvPicPr>
            <a:picLocks noChangeAspect="1"/>
          </p:cNvPicPr>
          <p:nvPr/>
        </p:nvPicPr>
        <p:blipFill>
          <a:blip r:embed="rId3"/>
          <a:stretch>
            <a:fillRect/>
          </a:stretch>
        </p:blipFill>
        <p:spPr>
          <a:xfrm>
            <a:off x="1295400" y="1371600"/>
            <a:ext cx="6781800" cy="4782384"/>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sp>
        <p:nvSpPr>
          <p:cNvPr id="7" name="Down Arrow 6"/>
          <p:cNvSpPr/>
          <p:nvPr/>
        </p:nvSpPr>
        <p:spPr bwMode="auto">
          <a:xfrm>
            <a:off x="7525508" y="2743200"/>
            <a:ext cx="627892" cy="762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4"/>
          <a:stretch>
            <a:fillRect/>
          </a:stretch>
        </p:blipFill>
        <p:spPr>
          <a:xfrm>
            <a:off x="6858000" y="1066800"/>
            <a:ext cx="1905000" cy="1579941"/>
          </a:xfrm>
          <a:prstGeom prst="rect">
            <a:avLst/>
          </a:prstGeom>
        </p:spPr>
      </p:pic>
      <p:pic>
        <p:nvPicPr>
          <p:cNvPr id="3" name="Picture 2"/>
          <p:cNvPicPr>
            <a:picLocks noChangeAspect="1"/>
          </p:cNvPicPr>
          <p:nvPr/>
        </p:nvPicPr>
        <p:blipFill>
          <a:blip r:embed="rId5"/>
          <a:stretch>
            <a:fillRect/>
          </a:stretch>
        </p:blipFill>
        <p:spPr>
          <a:xfrm>
            <a:off x="6858000" y="3505200"/>
            <a:ext cx="1905000" cy="289785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12" name="Down Arrow 11"/>
          <p:cNvSpPr/>
          <p:nvPr/>
        </p:nvSpPr>
        <p:spPr bwMode="auto">
          <a:xfrm rot="5400000">
            <a:off x="6022005" y="50269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9" name="Picture 8"/>
          <p:cNvPicPr>
            <a:picLocks noChangeAspect="1"/>
          </p:cNvPicPr>
          <p:nvPr/>
        </p:nvPicPr>
        <p:blipFill>
          <a:blip r:embed="rId3"/>
          <a:stretch>
            <a:fillRect/>
          </a:stretch>
        </p:blipFill>
        <p:spPr>
          <a:xfrm>
            <a:off x="6858000" y="1066800"/>
            <a:ext cx="1905000" cy="1579941"/>
          </a:xfrm>
          <a:prstGeom prst="rect">
            <a:avLst/>
          </a:prstGeom>
        </p:spPr>
      </p:pic>
      <p:pic>
        <p:nvPicPr>
          <p:cNvPr id="2" name="Picture 1"/>
          <p:cNvPicPr>
            <a:picLocks noChangeAspect="1"/>
          </p:cNvPicPr>
          <p:nvPr/>
        </p:nvPicPr>
        <p:blipFill>
          <a:blip r:embed="rId4"/>
          <a:stretch>
            <a:fillRect/>
          </a:stretch>
        </p:blipFill>
        <p:spPr>
          <a:xfrm>
            <a:off x="6858001" y="3429000"/>
            <a:ext cx="1905000" cy="2873644"/>
          </a:xfrm>
          <a:prstGeom prst="rect">
            <a:avLst/>
          </a:prstGeom>
        </p:spPr>
      </p:pic>
      <p:pic>
        <p:nvPicPr>
          <p:cNvPr id="3" name="Picture 2"/>
          <p:cNvPicPr>
            <a:picLocks noChangeAspect="1"/>
          </p:cNvPicPr>
          <p:nvPr/>
        </p:nvPicPr>
        <p:blipFill>
          <a:blip r:embed="rId5"/>
          <a:stretch>
            <a:fillRect/>
          </a:stretch>
        </p:blipFill>
        <p:spPr>
          <a:xfrm>
            <a:off x="1143000" y="3733800"/>
            <a:ext cx="4813300" cy="242939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png"/>
          <p:cNvPicPr>
            <a:picLocks noChangeAspect="1"/>
          </p:cNvPicPr>
          <p:nvPr/>
        </p:nvPicPr>
        <p:blipFill>
          <a:blip r:embed="rId3"/>
          <a:stretch>
            <a:fillRect/>
          </a:stretch>
        </p:blipFill>
        <p:spPr>
          <a:xfrm>
            <a:off x="609600" y="1137174"/>
            <a:ext cx="8001000" cy="4841184"/>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Capture.png"/>
          <p:cNvPicPr>
            <a:picLocks noChangeAspect="1"/>
          </p:cNvPicPr>
          <p:nvPr/>
        </p:nvPicPr>
        <p:blipFill>
          <a:blip r:embed="rId3"/>
          <a:stretch>
            <a:fillRect/>
          </a:stretch>
        </p:blipFill>
        <p:spPr>
          <a:xfrm>
            <a:off x="838200" y="1254859"/>
            <a:ext cx="7423654" cy="478199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019800" y="23622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4" name="Picture 3" descr="ImageCaptureResult.png"/>
          <p:cNvPicPr>
            <a:picLocks noChangeAspect="1"/>
          </p:cNvPicPr>
          <p:nvPr/>
        </p:nvPicPr>
        <p:blipFill>
          <a:blip r:embed="rId3"/>
          <a:stretch>
            <a:fillRect/>
          </a:stretch>
        </p:blipFill>
        <p:spPr>
          <a:xfrm>
            <a:off x="1046521" y="1272208"/>
            <a:ext cx="7089986" cy="459519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304800" y="3276600"/>
            <a:ext cx="3810000" cy="1639588"/>
          </a:xfrm>
          <a:prstGeom prst="rect">
            <a:avLst/>
          </a:prstGeom>
        </p:spPr>
      </p:pic>
      <p:pic>
        <p:nvPicPr>
          <p:cNvPr id="2" name="Picture 1"/>
          <p:cNvPicPr>
            <a:picLocks noChangeAspect="1"/>
          </p:cNvPicPr>
          <p:nvPr/>
        </p:nvPicPr>
        <p:blipFill>
          <a:blip r:embed="rId4"/>
          <a:stretch>
            <a:fillRect/>
          </a:stretch>
        </p:blipFill>
        <p:spPr>
          <a:xfrm>
            <a:off x="4800600" y="3048000"/>
            <a:ext cx="4000500" cy="22659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fields themselves, 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46482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video </a:t>
            </a:r>
            <a:r>
              <a:rPr lang="en-US" dirty="0" smtClean="0"/>
              <a:t>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playlist </a:t>
            </a:r>
            <a:r>
              <a:rPr lang="en-US" dirty="0" smtClean="0"/>
              <a:t>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playlist </a:t>
            </a:r>
            <a:r>
              <a:rPr lang="en-US" dirty="0" smtClean="0"/>
              <a:t>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6" name="Picture 5" descr="Player_Edit_Styling.png"/>
          <p:cNvPicPr>
            <a:picLocks noChangeAspect="1"/>
          </p:cNvPicPr>
          <p:nvPr/>
        </p:nvPicPr>
        <p:blipFill>
          <a:blip r:embed="rId3"/>
          <a:stretch>
            <a:fillRect/>
          </a:stretch>
        </p:blipFill>
        <p:spPr>
          <a:xfrm>
            <a:off x="1447800" y="1600200"/>
            <a:ext cx="6248400" cy="465158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 - a grouping of videos</a:t>
            </a:r>
          </a:p>
          <a:p>
            <a:pPr marL="284163" indent="-284163" defTabSz="914400" eaLnBrk="1" hangingPunct="1"/>
            <a:endParaRPr lang="en-US" sz="1800" dirty="0" smtClean="0"/>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7"/>
          <a:stretch>
            <a:fillRect/>
          </a:stretch>
        </p:blipFill>
        <p:spPr>
          <a:xfrm>
            <a:off x="3124199" y="4876800"/>
            <a:ext cx="4444833" cy="1828800"/>
          </a:xfrm>
          <a:prstGeom prst="rect">
            <a:avLst/>
          </a:prstGeom>
        </p:spPr>
      </p:pic>
      <p:sp>
        <p:nvSpPr>
          <p:cNvPr id="29" name="Frame 28"/>
          <p:cNvSpPr/>
          <p:nvPr/>
        </p:nvSpPr>
        <p:spPr bwMode="auto">
          <a:xfrm>
            <a:off x="6324600" y="5715000"/>
            <a:ext cx="990600" cy="1066800"/>
          </a:xfrm>
          <a:prstGeom prst="frame">
            <a:avLst>
              <a:gd name="adj1" fmla="val 4614"/>
            </a:avLst>
          </a:prstGeom>
          <a:solidFill>
            <a:srgbClr val="FF0000"/>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 what’s most watched, for how long, on what type of device, 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6496124" cy="4363878"/>
          </a:xfrm>
        </p:spPr>
        <p:txBody>
          <a:bodyPr>
            <a:normAutofit/>
          </a:bodyPr>
          <a:lstStyle/>
          <a:p>
            <a:r>
              <a:rPr lang="en-US" sz="1800" dirty="0" smtClean="0"/>
              <a:t>New Analytics module is in beta</a:t>
            </a:r>
          </a:p>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More on the way…</a:t>
            </a:r>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p>
          <a:p>
            <a:r>
              <a:rPr lang="en-US" sz="1800" dirty="0" smtClean="0"/>
              <a:t>Analytics API so you can create your own custom reports</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838200" y="1905000"/>
            <a:ext cx="7543800" cy="312224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2" name="Picture 1"/>
          <p:cNvPicPr>
            <a:picLocks noChangeAspect="1"/>
          </p:cNvPicPr>
          <p:nvPr/>
        </p:nvPicPr>
        <p:blipFill>
          <a:blip r:embed="rId3"/>
          <a:stretch>
            <a:fillRect/>
          </a:stretch>
        </p:blipFill>
        <p:spPr>
          <a:xfrm>
            <a:off x="1219200" y="914400"/>
            <a:ext cx="6761648" cy="5258094"/>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 Video, Player, Source of Traffic, Device, Device Type and Device OS</a:t>
            </a:r>
          </a:p>
        </p:txBody>
      </p:sp>
      <p:pic>
        <p:nvPicPr>
          <p:cNvPr id="3" name="Picture 2"/>
          <p:cNvPicPr>
            <a:picLocks noChangeAspect="1"/>
          </p:cNvPicPr>
          <p:nvPr/>
        </p:nvPicPr>
        <p:blipFill>
          <a:blip r:embed="rId6"/>
          <a:stretch>
            <a:fillRect/>
          </a:stretch>
        </p:blipFill>
        <p:spPr>
          <a:xfrm>
            <a:off x="3048000" y="1600200"/>
            <a:ext cx="4765964" cy="4724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3" name="Picture 2"/>
          <p:cNvPicPr>
            <a:picLocks noChangeAspect="1"/>
          </p:cNvPicPr>
          <p:nvPr/>
        </p:nvPicPr>
        <p:blipFill>
          <a:blip r:embed="rId6"/>
          <a:stretch>
            <a:fillRect/>
          </a:stretch>
        </p:blipFill>
        <p:spPr>
          <a:xfrm>
            <a:off x="1905000" y="1600200"/>
            <a:ext cx="5486400" cy="4830570"/>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 Video or Player</a:t>
            </a:r>
          </a:p>
        </p:txBody>
      </p:sp>
      <p:pic>
        <p:nvPicPr>
          <p:cNvPr id="5" name="Picture 4"/>
          <p:cNvPicPr>
            <a:picLocks noChangeAspect="1"/>
          </p:cNvPicPr>
          <p:nvPr/>
        </p:nvPicPr>
        <p:blipFill>
          <a:blip r:embed="rId6"/>
          <a:stretch>
            <a:fillRect/>
          </a:stretch>
        </p:blipFill>
        <p:spPr>
          <a:xfrm>
            <a:off x="1905000" y="1904999"/>
            <a:ext cx="5791200" cy="4358099"/>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2" name="Picture 1"/>
          <p:cNvPicPr>
            <a:picLocks noChangeAspect="1"/>
          </p:cNvPicPr>
          <p:nvPr/>
        </p:nvPicPr>
        <p:blipFill>
          <a:blip r:embed="rId6"/>
          <a:stretch>
            <a:fillRect/>
          </a:stretch>
        </p:blipFill>
        <p:spPr>
          <a:xfrm>
            <a:off x="2057400" y="1600200"/>
            <a:ext cx="5257800" cy="4636055"/>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75</a:t>
            </a:fld>
            <a:endParaRPr lang="en-US" dirty="0"/>
          </a:p>
        </p:txBody>
      </p:sp>
    </p:spTree>
  </p:cSld>
  <p:clrMapOvr>
    <a:masterClrMapping/>
  </p:clrMapOvr>
  <p:transition xmlns:p14="http://schemas.microsoft.com/office/powerpoint/2010/mai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79</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80</a:t>
            </a:fld>
            <a:endParaRPr lang="en-US" dirty="0"/>
          </a:p>
        </p:txBody>
      </p:sp>
      <p:sp>
        <p:nvSpPr>
          <p:cNvPr id="6" name="TextBox 5"/>
          <p:cNvSpPr txBox="1"/>
          <p:nvPr/>
        </p:nvSpPr>
        <p:spPr>
          <a:xfrm>
            <a:off x="304800" y="2590800"/>
            <a:ext cx="3124200" cy="584776"/>
          </a:xfrm>
          <a:prstGeom prst="rect">
            <a:avLst/>
          </a:prstGeom>
          <a:noFill/>
        </p:spPr>
        <p:txBody>
          <a:bodyPr wrap="square" rtlCol="0">
            <a:spAutoFit/>
          </a:bodyPr>
          <a:lstStyle/>
          <a:p>
            <a:r>
              <a:rPr lang="en-US" sz="1600" dirty="0" smtClean="0"/>
              <a:t>Disable Analytics tracking if you don’t want it</a:t>
            </a:r>
            <a:endParaRPr lang="en-US" sz="1600" dirty="0"/>
          </a:p>
        </p:txBody>
      </p:sp>
      <p:sp>
        <p:nvSpPr>
          <p:cNvPr id="7" name="TextBox 6"/>
          <p:cNvSpPr txBox="1"/>
          <p:nvPr/>
        </p:nvSpPr>
        <p:spPr>
          <a:xfrm>
            <a:off x="304800" y="3733800"/>
            <a:ext cx="3124200" cy="584776"/>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8" name="Right Arrow 7"/>
          <p:cNvSpPr/>
          <p:nvPr/>
        </p:nvSpPr>
        <p:spPr bwMode="auto">
          <a:xfrm>
            <a:off x="3352800" y="27432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9" name="Right Arrow 8"/>
          <p:cNvSpPr/>
          <p:nvPr/>
        </p:nvSpPr>
        <p:spPr bwMode="auto">
          <a:xfrm>
            <a:off x="3352800" y="3810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3" name="Picture 2"/>
          <p:cNvPicPr>
            <a:picLocks noChangeAspect="1"/>
          </p:cNvPicPr>
          <p:nvPr/>
        </p:nvPicPr>
        <p:blipFill>
          <a:blip r:embed="rId2"/>
          <a:stretch>
            <a:fillRect/>
          </a:stretch>
        </p:blipFill>
        <p:spPr>
          <a:xfrm>
            <a:off x="3962400" y="2133600"/>
            <a:ext cx="4168588" cy="3543300"/>
          </a:xfrm>
          <a:prstGeom prst="rect">
            <a:avLst/>
          </a:prstGeom>
        </p:spPr>
      </p:pic>
      <p:sp>
        <p:nvSpPr>
          <p:cNvPr id="10" name="Right Arrow 9"/>
          <p:cNvSpPr/>
          <p:nvPr/>
        </p:nvSpPr>
        <p:spPr bwMode="auto">
          <a:xfrm>
            <a:off x="3352800" y="48768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7244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p>
        </p:txBody>
      </p:sp>
    </p:spTree>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Analytics Essentials </a:t>
            </a:r>
            <a:r>
              <a:rPr lang="en-US" sz="1800" dirty="0"/>
              <a:t>Training On-Demand</a:t>
            </a:r>
          </a:p>
          <a:p>
            <a:pPr marL="571256" lvl="1" indent="-284163" defTabSz="914400">
              <a:lnSpc>
                <a:spcPct val="90000"/>
              </a:lnSpc>
            </a:pPr>
            <a:r>
              <a:rPr lang="en-US" sz="1800" dirty="0"/>
              <a:t>Recorded version of Video Cloud </a:t>
            </a:r>
            <a:r>
              <a:rPr lang="en-US" sz="1800" dirty="0" smtClean="0"/>
              <a:t>Analytics Essentials </a:t>
            </a:r>
            <a:r>
              <a:rPr lang="en-US" sz="1800" dirty="0"/>
              <a:t>training</a:t>
            </a:r>
          </a:p>
          <a:p>
            <a:pPr marL="571256" lvl="1" indent="-284163" defTabSz="914400">
              <a:lnSpc>
                <a:spcPct val="90000"/>
              </a:lnSpc>
            </a:pPr>
            <a:r>
              <a:rPr lang="en-US" sz="1800" dirty="0">
                <a:hlinkClick r:id="rId7"/>
              </a:rPr>
              <a:t>http://bit.ly/</a:t>
            </a:r>
            <a:r>
              <a:rPr lang="en-US" sz="1800" dirty="0" smtClean="0">
                <a:hlinkClick r:id="rId7"/>
              </a:rPr>
              <a:t>14e6VFG</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2" name="Picture 1"/>
          <p:cNvPicPr>
            <a:picLocks noChangeAspect="1"/>
          </p:cNvPicPr>
          <p:nvPr/>
        </p:nvPicPr>
        <p:blipFill>
          <a:blip r:embed="rId6"/>
          <a:stretch>
            <a:fillRect/>
          </a:stretch>
        </p:blipFill>
        <p:spPr>
          <a:xfrm>
            <a:off x="990600" y="1981200"/>
            <a:ext cx="7399812" cy="4364314"/>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5" name="Content Placeholder 4" descr="BrightcoveDocumentation.png"/>
          <p:cNvPicPr>
            <a:picLocks noGrp="1" noChangeAspect="1"/>
          </p:cNvPicPr>
          <p:nvPr>
            <p:ph idx="4294967295"/>
          </p:nvPr>
        </p:nvPicPr>
        <p:blipFill>
          <a:blip r:embed="rId3"/>
          <a:stretch>
            <a:fillRect/>
          </a:stretch>
        </p:blipFill>
        <p:spPr>
          <a:xfrm>
            <a:off x="655524" y="1189038"/>
            <a:ext cx="6966177"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2" name="Picture 1"/>
          <p:cNvPicPr>
            <a:picLocks noChangeAspect="1"/>
          </p:cNvPicPr>
          <p:nvPr/>
        </p:nvPicPr>
        <p:blipFill>
          <a:blip r:embed="rId3"/>
          <a:stretch>
            <a:fillRect/>
          </a:stretch>
        </p:blipFill>
        <p:spPr>
          <a:xfrm>
            <a:off x="762000" y="1447800"/>
            <a:ext cx="7772400" cy="45840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2" name="Picture 1"/>
          <p:cNvPicPr>
            <a:picLocks noChangeAspect="1"/>
          </p:cNvPicPr>
          <p:nvPr/>
        </p:nvPicPr>
        <p:blipFill>
          <a:blip r:embed="rId3"/>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3" name="Picture 2"/>
          <p:cNvPicPr>
            <a:picLocks noChangeAspect="1"/>
          </p:cNvPicPr>
          <p:nvPr/>
        </p:nvPicPr>
        <p:blipFill>
          <a:blip r:embed="rId3"/>
          <a:stretch>
            <a:fillRect/>
          </a:stretch>
        </p:blipFill>
        <p:spPr>
          <a:xfrm>
            <a:off x="2209800" y="1828800"/>
            <a:ext cx="4724400" cy="4483638"/>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24254</TotalTime>
  <Words>2838</Words>
  <Application>Microsoft Macintosh PowerPoint</Application>
  <PresentationFormat>On-screen Show (4:3)</PresentationFormat>
  <Paragraphs>752</Paragraphs>
  <Slides>93</Slides>
  <Notes>87</Notes>
  <HiddenSlides>0</HiddenSlides>
  <MMClips>0</MMClips>
  <ScaleCrop>false</ScaleCrop>
  <HeadingPairs>
    <vt:vector size="4" baseType="variant">
      <vt:variant>
        <vt:lpstr>Theme</vt:lpstr>
      </vt:variant>
      <vt:variant>
        <vt:i4>7</vt:i4>
      </vt:variant>
      <vt:variant>
        <vt:lpstr>Slide Titles</vt:lpstr>
      </vt:variant>
      <vt:variant>
        <vt:i4>93</vt:i4>
      </vt:variant>
    </vt:vector>
  </HeadingPairs>
  <TitlesOfParts>
    <vt:vector size="100"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595</cp:revision>
  <cp:lastPrinted>2010-05-19T21:32:53Z</cp:lastPrinted>
  <dcterms:created xsi:type="dcterms:W3CDTF">2013-02-13T14:01:47Z</dcterms:created>
  <dcterms:modified xsi:type="dcterms:W3CDTF">2013-11-12T16:37:41Z</dcterms:modified>
</cp:coreProperties>
</file>